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24"/>
  </p:notesMasterIdLst>
  <p:handoutMasterIdLst>
    <p:handoutMasterId r:id="rId25"/>
  </p:handoutMasterIdLst>
  <p:sldIdLst>
    <p:sldId id="257" r:id="rId5"/>
    <p:sldId id="273" r:id="rId6"/>
    <p:sldId id="268" r:id="rId7"/>
    <p:sldId id="284" r:id="rId8"/>
    <p:sldId id="272" r:id="rId9"/>
    <p:sldId id="283" r:id="rId10"/>
    <p:sldId id="278" r:id="rId11"/>
    <p:sldId id="274" r:id="rId12"/>
    <p:sldId id="276" r:id="rId13"/>
    <p:sldId id="277" r:id="rId14"/>
    <p:sldId id="285" r:id="rId15"/>
    <p:sldId id="279" r:id="rId16"/>
    <p:sldId id="281" r:id="rId17"/>
    <p:sldId id="280" r:id="rId18"/>
    <p:sldId id="286" r:id="rId19"/>
    <p:sldId id="287" r:id="rId20"/>
    <p:sldId id="288" r:id="rId21"/>
    <p:sldId id="290" r:id="rId22"/>
    <p:sldId id="289" r:id="rId23"/>
  </p:sldIdLst>
  <p:sldSz cx="12188825" cy="6858000"/>
  <p:notesSz cx="6858000" cy="9144000"/>
  <p:defaultTextStyle>
    <a:defPPr rtl="0">
      <a:defRPr lang="x-non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4" autoAdjust="0"/>
    <p:restoredTop sz="95774" autoAdjust="0"/>
  </p:normalViewPr>
  <p:slideViewPr>
    <p:cSldViewPr>
      <p:cViewPr varScale="1">
        <p:scale>
          <a:sx n="89" d="100"/>
          <a:sy n="89" d="100"/>
        </p:scale>
        <p:origin x="490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1.2254901960784088E-3"/>
                  <c:y val="-5.11109143586848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6D9-4491-8EDA-A251FBC1D4B8}"/>
                </c:ext>
              </c:extLst>
            </c:dLbl>
            <c:dLbl>
              <c:idx val="1"/>
              <c:layout>
                <c:manualLayout>
                  <c:x val="0"/>
                  <c:y val="-9.5555187714063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A6D9-4491-8EDA-A251FBC1D4B8}"/>
                </c:ext>
              </c:extLst>
            </c:dLbl>
            <c:dLbl>
              <c:idx val="2"/>
              <c:layout>
                <c:manualLayout>
                  <c:x val="2.4509803921568627E-3"/>
                  <c:y val="-0.113332897056214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A6D9-4491-8EDA-A251FBC1D4B8}"/>
                </c:ext>
              </c:extLst>
            </c:dLbl>
            <c:dLbl>
              <c:idx val="3"/>
              <c:layout>
                <c:manualLayout>
                  <c:x val="-4.9019607843138156E-3"/>
                  <c:y val="-0.102221828717369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A6D9-4491-8EDA-A251FBC1D4B8}"/>
                </c:ext>
              </c:extLst>
            </c:dLbl>
            <c:dLbl>
              <c:idx val="4"/>
              <c:layout>
                <c:manualLayout>
                  <c:x val="-9.8039215686274508E-3"/>
                  <c:y val="-9.33329740462941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6D9-4491-8EDA-A251FBC1D4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38.65</c:v>
                </c:pt>
                <c:pt idx="1">
                  <c:v>15.38</c:v>
                </c:pt>
                <c:pt idx="2">
                  <c:v>9.4700000000000006</c:v>
                </c:pt>
                <c:pt idx="3">
                  <c:v>6.21</c:v>
                </c:pt>
                <c:pt idx="4">
                  <c:v>5.88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11478223"/>
        <c:axId val="1711489759"/>
      </c:line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38.65</c:v>
                </c:pt>
                <c:pt idx="1">
                  <c:v>15.38</c:v>
                </c:pt>
                <c:pt idx="2">
                  <c:v>9.4700000000000006</c:v>
                </c:pt>
                <c:pt idx="3">
                  <c:v>6.21</c:v>
                </c:pt>
                <c:pt idx="4">
                  <c:v>5.88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Const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29.13</c:v>
                </c:pt>
                <c:pt idx="1">
                  <c:v>13.41</c:v>
                </c:pt>
                <c:pt idx="2">
                  <c:v>8.27</c:v>
                </c:pt>
                <c:pt idx="3">
                  <c:v>5.0599999999999996</c:v>
                </c:pt>
                <c:pt idx="4">
                  <c:v>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5D-4A0B-A688-335C0BFDD1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11478223"/>
        <c:axId val="1711489759"/>
      </c:bar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328498919252741"/>
          <c:y val="4.0404040404040407E-2"/>
          <c:w val="0.52852806083063142"/>
          <c:h val="0.1374441263023940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2018/12/26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2018/12/26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358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049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4468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265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1206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025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464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170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458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937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21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0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5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612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259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1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08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048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1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976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590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2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6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92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58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999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developer.apple.com/library/archive/documentation/Performance/Conceptual/vImage/ConvolutionOperations/ConvolutionOperation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9826" y="0"/>
            <a:ext cx="12188825" cy="3048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Gaussian Blur</a:t>
            </a: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53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Different Parallel Platforms Comparison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716923" y="4267200"/>
            <a:ext cx="8735325" cy="228600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Group No. 24</a:t>
            </a: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0756031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資工所 李鴻暘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0416324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資工系 胡安鳳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0416024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資工系 陳羿豐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ompute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U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nified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evice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A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rchitecture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6612" y="6858000"/>
            <a:ext cx="10210800" cy="200135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Using 1024 threads per block. 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of 32400 blocks.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Each thread deal with one pixel.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Compare pixel-wise(R G B) to verify the correctness</a:t>
            </a: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61195"/>
              </p:ext>
            </p:extLst>
          </p:nvPr>
        </p:nvGraphicFramePr>
        <p:xfrm>
          <a:off x="2894621" y="976494"/>
          <a:ext cx="6373280" cy="45072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96660">
                  <a:extLst>
                    <a:ext uri="{9D8B030D-6E8A-4147-A177-3AD203B41FA5}">
                      <a16:colId xmlns:a16="http://schemas.microsoft.com/office/drawing/2014/main" val="2143632981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256714713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3383731159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44299500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3040518523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61716542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2766088148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1119374313"/>
                    </a:ext>
                  </a:extLst>
                </a:gridCol>
              </a:tblGrid>
              <a:tr h="552450">
                <a:tc rowSpan="4" gridSpan="4"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1024</a:t>
                      </a:r>
                      <a:r>
                        <a:rPr lang="zh-TW" altLang="en-US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zh-TW" sz="3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threads</a:t>
                      </a:r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per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block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824741"/>
                  </a:ext>
                </a:extLst>
              </a:tr>
              <a:tr h="55245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 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38129"/>
                  </a:ext>
                </a:extLst>
              </a:tr>
              <a:tr h="552450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495464"/>
                  </a:ext>
                </a:extLst>
              </a:tr>
              <a:tr h="55245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6704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4439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9965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30359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144627"/>
                  </a:ext>
                </a:extLst>
              </a:tr>
            </a:tbl>
          </a:graphicData>
        </a:graphic>
      </p:graphicFrame>
      <p:sp>
        <p:nvSpPr>
          <p:cNvPr id="5" name="左大括弧 4"/>
          <p:cNvSpPr/>
          <p:nvPr/>
        </p:nvSpPr>
        <p:spPr>
          <a:xfrm>
            <a:off x="2121507" y="971731"/>
            <a:ext cx="381000" cy="4429125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左大括弧 6"/>
          <p:cNvSpPr/>
          <p:nvPr/>
        </p:nvSpPr>
        <p:spPr>
          <a:xfrm rot="16200000">
            <a:off x="5890761" y="2811706"/>
            <a:ext cx="381000" cy="6248401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03212" y="2724628"/>
            <a:ext cx="1818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latin typeface="+mj-ea"/>
                <a:ea typeface="+mj-ea"/>
              </a:rPr>
              <a:t>7680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256212" y="6027003"/>
            <a:ext cx="1818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latin typeface="+mj-ea"/>
                <a:ea typeface="+mj-ea"/>
              </a:rPr>
              <a:t>4320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455617" y="1293467"/>
            <a:ext cx="251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thread process a pixel. </a:t>
            </a:r>
          </a:p>
          <a:p>
            <a:r>
              <a:rPr 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otal 32400 blocks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4113212" y="3474610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7351712" y="914089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向下箭號 13"/>
          <p:cNvSpPr/>
          <p:nvPr/>
        </p:nvSpPr>
        <p:spPr>
          <a:xfrm rot="18335617">
            <a:off x="6957158" y="3390111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410200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CUDA 5.875sec,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857x</a:t>
            </a:r>
          </a:p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but unseen by eye in blurred image. 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366434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371600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217913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66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2015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990600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4073987430"/>
              </p:ext>
            </p:extLst>
          </p:nvPr>
        </p:nvGraphicFramePr>
        <p:xfrm>
          <a:off x="970539" y="1057275"/>
          <a:ext cx="103632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160656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1722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51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5027612" y="104225"/>
            <a:ext cx="6866567" cy="6400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212" y="104225"/>
            <a:ext cx="4419600" cy="6400800"/>
          </a:xfrm>
        </p:spPr>
        <p:txBody>
          <a:bodyPr>
            <a:noAutofit/>
          </a:bodyPr>
          <a:lstStyle/>
          <a:p>
            <a:r>
              <a:rPr kumimoji="1" lang="en-US" altLang="zh-TW" sz="8800" dirty="0" smtClean="0">
                <a:latin typeface="+mj-ea"/>
              </a:rPr>
              <a:t>CAN WE DO FASTER?</a:t>
            </a:r>
            <a:endParaRPr kumimoji="1" lang="zh-TW" altLang="en-US" sz="8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18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Do faster with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Constant Memory</a:t>
            </a:r>
            <a:endParaRPr lang="zh-TW" altLang="en-US" sz="4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6264511"/>
            <a:ext cx="12137897" cy="9704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is frequently and repeatedly accessed but GPU global memory is quite </a:t>
            </a:r>
            <a:r>
              <a:rPr lang="en-US" sz="24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slow.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14388" b="8095"/>
          <a:stretch/>
        </p:blipFill>
        <p:spPr>
          <a:xfrm>
            <a:off x="1370012" y="962244"/>
            <a:ext cx="8919678" cy="52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2015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</a:t>
            </a:r>
            <a:r>
              <a:rPr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990600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577138027"/>
              </p:ext>
            </p:extLst>
          </p:nvPr>
        </p:nvGraphicFramePr>
        <p:xfrm>
          <a:off x="970539" y="1057275"/>
          <a:ext cx="103632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160656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1722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583019" y="330365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14%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22412" y="1676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32%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04439" y="357187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14%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425859" y="3845668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22%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623408" y="38100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27%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9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410200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 </a:t>
            </a:r>
            <a:r>
              <a:rPr lang="en-US" sz="4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5.875sec,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1108x</a:t>
            </a:r>
          </a:p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Identical with normal CUDA, error 1 %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366434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371600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217913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with </a:t>
            </a:r>
            <a:r>
              <a:rPr lang="en-US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memory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6016" y="0"/>
            <a:ext cx="10351066" cy="9704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 Video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200" y="762000"/>
            <a:ext cx="10642698" cy="5986225"/>
          </a:xfrm>
        </p:spPr>
      </p:pic>
    </p:spTree>
    <p:extLst>
      <p:ext uri="{BB962C8B-B14F-4D97-AF65-F5344CB8AC3E}">
        <p14:creationId xmlns:p14="http://schemas.microsoft.com/office/powerpoint/2010/main" val="420252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6016" y="228600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Individual Works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744121"/>
              </p:ext>
            </p:extLst>
          </p:nvPr>
        </p:nvGraphicFramePr>
        <p:xfrm>
          <a:off x="946016" y="1600200"/>
          <a:ext cx="10351065" cy="44815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95596">
                  <a:extLst>
                    <a:ext uri="{9D8B030D-6E8A-4147-A177-3AD203B41FA5}">
                      <a16:colId xmlns:a16="http://schemas.microsoft.com/office/drawing/2014/main" val="3345488265"/>
                    </a:ext>
                  </a:extLst>
                </a:gridCol>
                <a:gridCol w="7086600">
                  <a:extLst>
                    <a:ext uri="{9D8B030D-6E8A-4147-A177-3AD203B41FA5}">
                      <a16:colId xmlns:a16="http://schemas.microsoft.com/office/drawing/2014/main" val="4238017165"/>
                    </a:ext>
                  </a:extLst>
                </a:gridCol>
                <a:gridCol w="1468869">
                  <a:extLst>
                    <a:ext uri="{9D8B030D-6E8A-4147-A177-3AD203B41FA5}">
                      <a16:colId xmlns:a16="http://schemas.microsoft.com/office/drawing/2014/main" val="1589865751"/>
                    </a:ext>
                  </a:extLst>
                </a:gridCol>
              </a:tblGrid>
              <a:tr h="440954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名字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負責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貢獻度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220972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胡安鳳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+mj-ea"/>
                          <a:ea typeface="+mj-ea"/>
                        </a:rPr>
                        <a:t>CUDA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Demo Video Editing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Environment Support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919540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李鴻暘</a:t>
                      </a:r>
                      <a:endParaRPr lang="en-US" altLang="zh-TW" sz="3200" dirty="0" smtClean="0">
                        <a:latin typeface="+mj-ea"/>
                        <a:ea typeface="+mj-ea"/>
                      </a:endParaRPr>
                    </a:p>
                    <a:p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OpenCL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96489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陳羿豐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OpenMP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Code</a:t>
                      </a:r>
                      <a:r>
                        <a:rPr lang="en-US" altLang="zh-TW" sz="3200" baseline="0" dirty="0" smtClean="0">
                          <a:latin typeface="+mj-ea"/>
                          <a:ea typeface="+mj-ea"/>
                        </a:rPr>
                        <a:t> Suggestions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87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6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33231" y="53502"/>
            <a:ext cx="3493811" cy="1676400"/>
          </a:xfrm>
        </p:spPr>
        <p:txBody>
          <a:bodyPr>
            <a:noAutofit/>
          </a:bodyPr>
          <a:lstStyle/>
          <a:p>
            <a:r>
              <a:rPr 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05" y="1729902"/>
            <a:ext cx="4767262" cy="47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32951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6385" y="1003401"/>
            <a:ext cx="10351066" cy="58545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Gaussian Blur.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and platform</a:t>
            </a:r>
          </a:p>
          <a:p>
            <a:r>
              <a:rPr 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</a:t>
            </a:r>
            <a:endParaRPr lang="en-US" sz="280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Different platforms explained and respective discoveries .</a:t>
            </a:r>
          </a:p>
          <a:p>
            <a:pPr lvl="1"/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</a:p>
          <a:p>
            <a:pPr lvl="1"/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</a:p>
          <a:p>
            <a:pPr lvl="1"/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 video.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 </a:t>
            </a: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54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What is Gaussian Blur and why need?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47261" y="970450"/>
            <a:ext cx="10668000" cy="10869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 image processing algorithm using convolution to </a:t>
            </a:r>
            <a:r>
              <a:rPr lang="en-US" sz="2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smooth images.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 be used for noise reduction of the image.</a:t>
            </a: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133600"/>
            <a:ext cx="5181600" cy="3886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99" y="2133600"/>
            <a:ext cx="5181600" cy="38862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789612" y="3886200"/>
            <a:ext cx="6096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Blurred effect vs filter size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197234"/>
            <a:ext cx="5312487" cy="39843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197234"/>
            <a:ext cx="5310569" cy="398292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1812" y="5406945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46812" y="5408383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 x 101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1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8147" y="4119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of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8148" y="937499"/>
            <a:ext cx="10351066" cy="157710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Widely used algorithm in lots of software like </a:t>
            </a:r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PhotoShop</a:t>
            </a:r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GIMP.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complexity :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O(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img_width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img_height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x filter_size^2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), huge!</a:t>
            </a:r>
            <a:endParaRPr lang="en-US" altLang="zh-TW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06469" y="6077635"/>
            <a:ext cx="6174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Gaussian Convolution  with its kernel</a:t>
            </a:r>
          </a:p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Img from Apple Dev.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t="23142" r="-273" b="-16530"/>
          <a:stretch/>
        </p:blipFill>
        <p:spPr>
          <a:xfrm>
            <a:off x="2880030" y="2133601"/>
            <a:ext cx="6427298" cy="45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32825"/>
            <a:ext cx="10351066" cy="970450"/>
          </a:xfrm>
        </p:spPr>
        <p:txBody>
          <a:bodyPr>
            <a:normAutofit/>
          </a:bodyPr>
          <a:lstStyle/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Parallel Platforms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557" y="1295400"/>
            <a:ext cx="3275855" cy="5125550"/>
          </a:xfrm>
        </p:spPr>
        <p:txBody>
          <a:bodyPr>
            <a:normAutofit/>
          </a:bodyPr>
          <a:lstStyle/>
          <a:p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Pthread</a:t>
            </a:r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</a:p>
          <a:p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31184" y="182880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 Only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531184" y="449580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 + GPU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4494212" y="1600200"/>
            <a:ext cx="1752600" cy="13716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右大括弧 7"/>
          <p:cNvSpPr/>
          <p:nvPr/>
        </p:nvSpPr>
        <p:spPr>
          <a:xfrm>
            <a:off x="4494212" y="4225498"/>
            <a:ext cx="1752600" cy="13716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How we parallel (animation)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76200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for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608248"/>
              </p:ext>
            </p:extLst>
          </p:nvPr>
        </p:nvGraphicFramePr>
        <p:xfrm>
          <a:off x="2035658" y="1046651"/>
          <a:ext cx="8106864" cy="56897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0354">
                  <a:extLst>
                    <a:ext uri="{9D8B030D-6E8A-4147-A177-3AD203B41FA5}">
                      <a16:colId xmlns:a16="http://schemas.microsoft.com/office/drawing/2014/main" val="1917913497"/>
                    </a:ext>
                  </a:extLst>
                </a:gridCol>
                <a:gridCol w="6486510">
                  <a:extLst>
                    <a:ext uri="{9D8B030D-6E8A-4147-A177-3AD203B41FA5}">
                      <a16:colId xmlns:a16="http://schemas.microsoft.com/office/drawing/2014/main" val="2881882938"/>
                    </a:ext>
                  </a:extLst>
                </a:gridCol>
              </a:tblGrid>
              <a:tr h="934874"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CPU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Intel</a:t>
                      </a:r>
                      <a:r>
                        <a:rPr lang="en-US" sz="36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i5 7500 (4C 4T)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032476"/>
                  </a:ext>
                </a:extLst>
              </a:tr>
              <a:tr h="1123869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GPU</a:t>
                      </a:r>
                    </a:p>
                    <a:p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NVIDIA GTX1070 </a:t>
                      </a:r>
                    </a:p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(1920 CUDA Cores)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692717"/>
                  </a:ext>
                </a:extLst>
              </a:tr>
              <a:tr h="1123869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SSD</a:t>
                      </a:r>
                    </a:p>
                    <a:p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Samsung PM981 SSD 512GB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786175"/>
                  </a:ext>
                </a:extLst>
              </a:tr>
              <a:tr h="1123869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RAM</a:t>
                      </a:r>
                    </a:p>
                    <a:p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DDR4 2666 8G x</a:t>
                      </a:r>
                      <a:r>
                        <a:rPr lang="en-US" sz="36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4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58492"/>
                  </a:ext>
                </a:extLst>
              </a:tr>
              <a:tr h="1123869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OS</a:t>
                      </a:r>
                    </a:p>
                    <a:p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Ubuntu 16.04 64bit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22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21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Benchmark method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82468" y="974742"/>
            <a:ext cx="5754130" cy="5638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8K(7680 x 4320) image for processing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size fixed to 101 x 101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Computation is 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338444697600 (338 </a:t>
            </a:r>
            <a:r>
              <a:rPr lang="cs-CZ" sz="28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billion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percent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needed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image)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</a:t>
            </a:r>
            <a:endParaRPr lang="cs-CZ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cs-CZ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</a:t>
            </a:r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</a:t>
            </a:r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is</a:t>
            </a:r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82m44s (4964s)</a:t>
            </a:r>
          </a:p>
          <a:p>
            <a:pPr lvl="1"/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POSIX thread time </a:t>
            </a:r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is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87" y="2183867"/>
            <a:ext cx="5725423" cy="32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4873beb7-5857-4685-be1f-d57550cc96cc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1212</TotalTime>
  <Words>408</Words>
  <Application>Microsoft Office PowerPoint</Application>
  <PresentationFormat>自訂</PresentationFormat>
  <Paragraphs>123</Paragraphs>
  <Slides>19</Slides>
  <Notes>9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Salesforce Sans</vt:lpstr>
      <vt:lpstr>微軟正黑體</vt:lpstr>
      <vt:lpstr>Calisto MT</vt:lpstr>
      <vt:lpstr>Trebuchet MS</vt:lpstr>
      <vt:lpstr>Wingdings 2</vt:lpstr>
      <vt:lpstr>石板</vt:lpstr>
      <vt:lpstr>Gaussian Blur  Different Parallel Platforms Comparison</vt:lpstr>
      <vt:lpstr>Outline</vt:lpstr>
      <vt:lpstr>What is Gaussian Blur and why need?</vt:lpstr>
      <vt:lpstr>Blurred effect vs filter size</vt:lpstr>
      <vt:lpstr>Motivation of this project</vt:lpstr>
      <vt:lpstr>Parallel Platforms</vt:lpstr>
      <vt:lpstr>How we parallel (animation)</vt:lpstr>
      <vt:lpstr>Environment for this project</vt:lpstr>
      <vt:lpstr>Benchmark method</vt:lpstr>
      <vt:lpstr>Compute Unified Device Architecture</vt:lpstr>
      <vt:lpstr>PowerPoint 簡報</vt:lpstr>
      <vt:lpstr>Threads per block vs performance</vt:lpstr>
      <vt:lpstr>CAN WE DO FASTER?</vt:lpstr>
      <vt:lpstr>Do faster with Constant Memory</vt:lpstr>
      <vt:lpstr>Threads per block vs const performance</vt:lpstr>
      <vt:lpstr>PowerPoint 簡報</vt:lpstr>
      <vt:lpstr>Demo Video</vt:lpstr>
      <vt:lpstr>Individual Works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Blur  Different Parallel Platforms Comparison</dc:title>
  <dc:creator>安鳳 胡</dc:creator>
  <cp:lastModifiedBy>安鳳 胡</cp:lastModifiedBy>
  <cp:revision>222</cp:revision>
  <dcterms:created xsi:type="dcterms:W3CDTF">2018-12-24T06:10:27Z</dcterms:created>
  <dcterms:modified xsi:type="dcterms:W3CDTF">2018-12-26T14:25:32Z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